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95" r:id="rId6"/>
    <p:sldId id="574" r:id="rId7"/>
    <p:sldId id="606" r:id="rId8"/>
    <p:sldId id="605" r:id="rId9"/>
    <p:sldId id="579" r:id="rId10"/>
    <p:sldId id="607" r:id="rId11"/>
    <p:sldId id="339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89B"/>
    <a:srgbClr val="1A2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974" autoAdjust="0"/>
  </p:normalViewPr>
  <p:slideViewPr>
    <p:cSldViewPr snapToGrid="0">
      <p:cViewPr varScale="1">
        <p:scale>
          <a:sx n="73" d="100"/>
          <a:sy n="7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58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ECEB8-0212-4F18-8120-6C06DFB3B3D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C1798-8569-45FF-9051-382D796A6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604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54D443-D3A1-5F47-8F57-80831F3FF2C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9C4B672-BB22-E241-BC64-0A8F02542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570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4B672-BB22-E241-BC64-0A8F025422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53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4B672-BB22-E241-BC64-0A8F025422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60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 Dr. Adams, </a:t>
            </a:r>
          </a:p>
          <a:p>
            <a:endParaRPr lang="en-US" dirty="0"/>
          </a:p>
          <a:p>
            <a:r>
              <a:rPr lang="en-US" dirty="0"/>
              <a:t>The teacher hire data on the staffing update represents the following:</a:t>
            </a:r>
          </a:p>
          <a:p>
            <a:r>
              <a:rPr lang="en-US" dirty="0"/>
              <a:t>•	The “number of teachers hired” row represents those individuals we hired as teachers that were new to the district or who left and returned, </a:t>
            </a:r>
          </a:p>
          <a:p>
            <a:r>
              <a:rPr lang="en-US" dirty="0"/>
              <a:t>•	The “number of TFA teachers hired” has declined in recent years as the pool for TFA teachers has declined, </a:t>
            </a:r>
          </a:p>
          <a:p>
            <a:r>
              <a:rPr lang="en-US" dirty="0"/>
              <a:t>•	The “number of SLPS staff transitioning into a teacher role” is new to this presentation and accounts for any employee who entered into a certificated teaching position in the year referenced. </a:t>
            </a:r>
          </a:p>
          <a:p>
            <a:r>
              <a:rPr lang="en-US" dirty="0"/>
              <a:t>o	This includes non-certificated staff who received their certification, </a:t>
            </a:r>
          </a:p>
          <a:p>
            <a:r>
              <a:rPr lang="en-US" dirty="0"/>
              <a:t>o	It also includes administrators who were placed in the classroom. </a:t>
            </a:r>
          </a:p>
          <a:p>
            <a:endParaRPr lang="en-US" dirty="0"/>
          </a:p>
          <a:p>
            <a:r>
              <a:rPr lang="en-US" dirty="0"/>
              <a:t>The following are reasons why we hired fewer teachers this year in comparison to previous school years:</a:t>
            </a:r>
          </a:p>
          <a:p>
            <a:r>
              <a:rPr lang="en-US" dirty="0"/>
              <a:t>•	We have 63 fewer teaching positions in 2018-2019,</a:t>
            </a:r>
          </a:p>
          <a:p>
            <a:r>
              <a:rPr lang="en-US" dirty="0"/>
              <a:t>•	The totals reflected in prior years account for the full academic year, the total reflected in the 2018-2019 column are hires from July 1, 2018 - August 13, 2018, </a:t>
            </a:r>
          </a:p>
          <a:p>
            <a:r>
              <a:rPr lang="en-US" dirty="0"/>
              <a:t>•	On average we hire 41 teachers during the months of September through March of each academic year. </a:t>
            </a:r>
          </a:p>
          <a:p>
            <a:endParaRPr lang="en-US" dirty="0"/>
          </a:p>
          <a:p>
            <a:r>
              <a:rPr lang="en-US" dirty="0"/>
              <a:t>Additional information: </a:t>
            </a:r>
          </a:p>
          <a:p>
            <a:r>
              <a:rPr lang="en-US" dirty="0"/>
              <a:t>•	31/73 schools have no teacher vacancies (42%)</a:t>
            </a:r>
          </a:p>
          <a:p>
            <a:r>
              <a:rPr lang="en-US" dirty="0"/>
              <a:t>•	63/73 schools have 2 or fewer teacher vacancies (86%)</a:t>
            </a:r>
          </a:p>
          <a:p>
            <a:r>
              <a:rPr lang="en-US"/>
              <a:t>•	96% of all teaching positions are filled as of 8/13/2018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4B672-BB22-E241-BC64-0A8F025422E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205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 Dr. Adams, </a:t>
            </a:r>
          </a:p>
          <a:p>
            <a:endParaRPr lang="en-US" dirty="0"/>
          </a:p>
          <a:p>
            <a:r>
              <a:rPr lang="en-US" dirty="0"/>
              <a:t>The teacher hire data on the staffing update represents the following:</a:t>
            </a:r>
          </a:p>
          <a:p>
            <a:r>
              <a:rPr lang="en-US" dirty="0"/>
              <a:t>•	The “number of teachers hired” row represents those individuals we hired as teachers that were new to the district or who left and returned, </a:t>
            </a:r>
          </a:p>
          <a:p>
            <a:r>
              <a:rPr lang="en-US" dirty="0"/>
              <a:t>•	The “number of TFA teachers hired” has declined in recent years as the pool for TFA teachers has declined, </a:t>
            </a:r>
          </a:p>
          <a:p>
            <a:r>
              <a:rPr lang="en-US" dirty="0"/>
              <a:t>•	The “number of SLPS staff transitioning into a teacher role” is new to this presentation and accounts for any employee who entered into a certificated teaching position in the year referenced. </a:t>
            </a:r>
          </a:p>
          <a:p>
            <a:r>
              <a:rPr lang="en-US" dirty="0"/>
              <a:t>o	This includes non-certificated staff who received their certification, </a:t>
            </a:r>
          </a:p>
          <a:p>
            <a:r>
              <a:rPr lang="en-US" dirty="0"/>
              <a:t>o	It also includes administrators who were placed in the classroom. </a:t>
            </a:r>
          </a:p>
          <a:p>
            <a:endParaRPr lang="en-US" dirty="0"/>
          </a:p>
          <a:p>
            <a:r>
              <a:rPr lang="en-US" dirty="0"/>
              <a:t>The following are reasons why we hired fewer teachers this year in comparison to previous school years:</a:t>
            </a:r>
          </a:p>
          <a:p>
            <a:r>
              <a:rPr lang="en-US" dirty="0"/>
              <a:t>•	We have 63 fewer teaching positions in 2018-2019,</a:t>
            </a:r>
          </a:p>
          <a:p>
            <a:r>
              <a:rPr lang="en-US" dirty="0"/>
              <a:t>•	The totals reflected in prior years account for the full academic year, the total reflected in the 2018-2019 column are hires from July 1, 2018 - August 13, 2018, </a:t>
            </a:r>
          </a:p>
          <a:p>
            <a:r>
              <a:rPr lang="en-US" dirty="0"/>
              <a:t>•	On average we hire 41 teachers during the months of September through March of each academic year. </a:t>
            </a:r>
          </a:p>
          <a:p>
            <a:endParaRPr lang="en-US" dirty="0"/>
          </a:p>
          <a:p>
            <a:r>
              <a:rPr lang="en-US" dirty="0"/>
              <a:t>Additional information: </a:t>
            </a:r>
          </a:p>
          <a:p>
            <a:r>
              <a:rPr lang="en-US" dirty="0"/>
              <a:t>•	31/73 schools have no teacher vacancies (42%)</a:t>
            </a:r>
          </a:p>
          <a:p>
            <a:r>
              <a:rPr lang="en-US" dirty="0"/>
              <a:t>•	63/73 schools have 2 or fewer teacher vacancies (86%)</a:t>
            </a:r>
          </a:p>
          <a:p>
            <a:r>
              <a:rPr lang="en-US"/>
              <a:t>•	96% of all teaching positions are filled as of 8/13/2018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4B672-BB22-E241-BC64-0A8F025422E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089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 Dr. Adams, </a:t>
            </a:r>
          </a:p>
          <a:p>
            <a:endParaRPr lang="en-US" dirty="0"/>
          </a:p>
          <a:p>
            <a:r>
              <a:rPr lang="en-US" dirty="0"/>
              <a:t>The teacher hire data on the staffing update represents the following:</a:t>
            </a:r>
          </a:p>
          <a:p>
            <a:r>
              <a:rPr lang="en-US" dirty="0"/>
              <a:t>•	The “number of teachers hired” row represents those individuals we hired as teachers that were new to the district or who left and returned, </a:t>
            </a:r>
          </a:p>
          <a:p>
            <a:r>
              <a:rPr lang="en-US" dirty="0"/>
              <a:t>•	The “number of TFA teachers hired” has declined in recent years as the pool for TFA teachers has declined, </a:t>
            </a:r>
          </a:p>
          <a:p>
            <a:r>
              <a:rPr lang="en-US" dirty="0"/>
              <a:t>•	The “number of SLPS staff transitioning into a teacher role” is new to this presentation and accounts for any employee who entered into a certificated teaching position in the year referenced. </a:t>
            </a:r>
          </a:p>
          <a:p>
            <a:r>
              <a:rPr lang="en-US" dirty="0"/>
              <a:t>o	This includes non-certificated staff who received their certification, </a:t>
            </a:r>
          </a:p>
          <a:p>
            <a:r>
              <a:rPr lang="en-US" dirty="0"/>
              <a:t>o	It also includes administrators who were placed in the classroom. </a:t>
            </a:r>
          </a:p>
          <a:p>
            <a:endParaRPr lang="en-US" dirty="0"/>
          </a:p>
          <a:p>
            <a:r>
              <a:rPr lang="en-US" dirty="0"/>
              <a:t>The following are reasons why we hired fewer teachers this year in comparison to previous school years:</a:t>
            </a:r>
          </a:p>
          <a:p>
            <a:r>
              <a:rPr lang="en-US" dirty="0"/>
              <a:t>•	We have 63 fewer teaching positions in 2018-2019,</a:t>
            </a:r>
          </a:p>
          <a:p>
            <a:r>
              <a:rPr lang="en-US" dirty="0"/>
              <a:t>•	The totals reflected in prior years account for the full academic year, the total reflected in the 2018-2019 column are hires from July 1, 2018 - August 13, 2018, </a:t>
            </a:r>
          </a:p>
          <a:p>
            <a:r>
              <a:rPr lang="en-US" dirty="0"/>
              <a:t>•	On average we hire 41 teachers during the months of September through March of each academic year. </a:t>
            </a:r>
          </a:p>
          <a:p>
            <a:endParaRPr lang="en-US" dirty="0"/>
          </a:p>
          <a:p>
            <a:r>
              <a:rPr lang="en-US" dirty="0"/>
              <a:t>Additional information: </a:t>
            </a:r>
          </a:p>
          <a:p>
            <a:r>
              <a:rPr lang="en-US" dirty="0"/>
              <a:t>•	31/73 schools have no teacher vacancies (42%)</a:t>
            </a:r>
          </a:p>
          <a:p>
            <a:r>
              <a:rPr lang="en-US" dirty="0"/>
              <a:t>•	63/73 schools have 2 or fewer teacher vacancies (86%)</a:t>
            </a:r>
          </a:p>
          <a:p>
            <a:r>
              <a:rPr lang="en-US"/>
              <a:t>•	96% of all teaching positions are filled as of 8/13/2018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4B672-BB22-E241-BC64-0A8F025422E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38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 Dr. Adams, </a:t>
            </a:r>
          </a:p>
          <a:p>
            <a:endParaRPr lang="en-US" dirty="0"/>
          </a:p>
          <a:p>
            <a:r>
              <a:rPr lang="en-US" dirty="0"/>
              <a:t>The teacher hire data on the staffing update represents the following:</a:t>
            </a:r>
          </a:p>
          <a:p>
            <a:r>
              <a:rPr lang="en-US" dirty="0"/>
              <a:t>•	The “number of teachers hired” row represents those individuals we hired as teachers that were new to the district or who left and returned, </a:t>
            </a:r>
          </a:p>
          <a:p>
            <a:r>
              <a:rPr lang="en-US" dirty="0"/>
              <a:t>•	The “number of TFA teachers hired” has declined in recent years as the pool for TFA teachers has declined, </a:t>
            </a:r>
          </a:p>
          <a:p>
            <a:r>
              <a:rPr lang="en-US" dirty="0"/>
              <a:t>•	The “number of SLPS staff transitioning into a teacher role” is new to this presentation and accounts for any employee who entered into a certificated teaching position in the year referenced. </a:t>
            </a:r>
          </a:p>
          <a:p>
            <a:r>
              <a:rPr lang="en-US" dirty="0"/>
              <a:t>o	This includes non-certificated staff who received their certification, </a:t>
            </a:r>
          </a:p>
          <a:p>
            <a:r>
              <a:rPr lang="en-US" dirty="0"/>
              <a:t>o	It also includes administrators who were placed in the classroom. </a:t>
            </a:r>
          </a:p>
          <a:p>
            <a:endParaRPr lang="en-US" dirty="0"/>
          </a:p>
          <a:p>
            <a:r>
              <a:rPr lang="en-US" dirty="0"/>
              <a:t>The following are reasons why we hired fewer teachers this year in comparison to previous school years:</a:t>
            </a:r>
          </a:p>
          <a:p>
            <a:r>
              <a:rPr lang="en-US" dirty="0"/>
              <a:t>•	We have 63 fewer teaching positions in 2018-2019,</a:t>
            </a:r>
          </a:p>
          <a:p>
            <a:r>
              <a:rPr lang="en-US" dirty="0"/>
              <a:t>•	The totals reflected in prior years account for the full academic year, the total reflected in the 2018-2019 column are hires from July 1, 2018 - August 13, 2018, </a:t>
            </a:r>
          </a:p>
          <a:p>
            <a:r>
              <a:rPr lang="en-US" dirty="0"/>
              <a:t>•	On average we hire 41 teachers during the months of September through March of each academic year. </a:t>
            </a:r>
          </a:p>
          <a:p>
            <a:endParaRPr lang="en-US" dirty="0"/>
          </a:p>
          <a:p>
            <a:r>
              <a:rPr lang="en-US" dirty="0"/>
              <a:t>Additional information: </a:t>
            </a:r>
          </a:p>
          <a:p>
            <a:r>
              <a:rPr lang="en-US" dirty="0"/>
              <a:t>•	31/73 schools have no teacher vacancies (42%)</a:t>
            </a:r>
          </a:p>
          <a:p>
            <a:r>
              <a:rPr lang="en-US" dirty="0"/>
              <a:t>•	63/73 schools have 2 or fewer teacher vacancies (86%)</a:t>
            </a:r>
          </a:p>
          <a:p>
            <a:r>
              <a:rPr lang="en-US"/>
              <a:t>•	96% of all teaching positions are filled as of 8/13/2018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4B672-BB22-E241-BC64-0A8F025422EB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566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 Dr. Adams, </a:t>
            </a:r>
          </a:p>
          <a:p>
            <a:endParaRPr lang="en-US" dirty="0"/>
          </a:p>
          <a:p>
            <a:r>
              <a:rPr lang="en-US" dirty="0"/>
              <a:t>The teacher hire data on the staffing update represents the following:</a:t>
            </a:r>
          </a:p>
          <a:p>
            <a:r>
              <a:rPr lang="en-US" dirty="0"/>
              <a:t>•	The “number of teachers hired” row represents those individuals we hired as teachers that were new to the district or who left and returned, </a:t>
            </a:r>
          </a:p>
          <a:p>
            <a:r>
              <a:rPr lang="en-US" dirty="0"/>
              <a:t>•	The “number of TFA teachers hired” has declined in recent years as the pool for TFA teachers has declined, </a:t>
            </a:r>
          </a:p>
          <a:p>
            <a:r>
              <a:rPr lang="en-US" dirty="0"/>
              <a:t>•	The “number of SLPS staff transitioning into a teacher role” is new to this presentation and accounts for any employee who entered into a certificated teaching position in the year referenced. </a:t>
            </a:r>
          </a:p>
          <a:p>
            <a:r>
              <a:rPr lang="en-US" dirty="0"/>
              <a:t>o	This includes non-certificated staff who received their certification, </a:t>
            </a:r>
          </a:p>
          <a:p>
            <a:r>
              <a:rPr lang="en-US" dirty="0"/>
              <a:t>o	It also includes administrators who were placed in the classroom. </a:t>
            </a:r>
          </a:p>
          <a:p>
            <a:endParaRPr lang="en-US" dirty="0"/>
          </a:p>
          <a:p>
            <a:r>
              <a:rPr lang="en-US" dirty="0"/>
              <a:t>The following are reasons why we hired fewer teachers this year in comparison to previous school years:</a:t>
            </a:r>
          </a:p>
          <a:p>
            <a:r>
              <a:rPr lang="en-US" dirty="0"/>
              <a:t>•	We have 63 fewer teaching positions in 2018-2019,</a:t>
            </a:r>
          </a:p>
          <a:p>
            <a:r>
              <a:rPr lang="en-US" dirty="0"/>
              <a:t>•	The totals reflected in prior years account for the full academic year, the total reflected in the 2018-2019 column are hires from July 1, 2018 - August 13, 2018, </a:t>
            </a:r>
          </a:p>
          <a:p>
            <a:r>
              <a:rPr lang="en-US" dirty="0"/>
              <a:t>•	On average we hire 41 teachers during the months of September through March of each academic year. </a:t>
            </a:r>
          </a:p>
          <a:p>
            <a:endParaRPr lang="en-US" dirty="0"/>
          </a:p>
          <a:p>
            <a:r>
              <a:rPr lang="en-US" dirty="0"/>
              <a:t>Additional information: </a:t>
            </a:r>
          </a:p>
          <a:p>
            <a:r>
              <a:rPr lang="en-US" dirty="0"/>
              <a:t>•	31/73 schools have no teacher vacancies (42%)</a:t>
            </a:r>
          </a:p>
          <a:p>
            <a:r>
              <a:rPr lang="en-US" dirty="0"/>
              <a:t>•	63/73 schools have 2 or fewer teacher vacancies (86%)</a:t>
            </a:r>
          </a:p>
          <a:p>
            <a:r>
              <a:rPr lang="en-US"/>
              <a:t>•	96% of all teaching positions are filled as of 8/13/2018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4B672-BB22-E241-BC64-0A8F025422EB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956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331" y="3160367"/>
            <a:ext cx="7543800" cy="731328"/>
          </a:xfrm>
        </p:spPr>
        <p:txBody>
          <a:bodyPr/>
          <a:lstStyle>
            <a:lvl1pPr algn="r">
              <a:defRPr sz="6000">
                <a:solidFill>
                  <a:srgbClr val="4A66A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331" y="3891695"/>
            <a:ext cx="7543800" cy="685800"/>
          </a:xfrm>
        </p:spPr>
        <p:txBody>
          <a:bodyPr/>
          <a:lstStyle>
            <a:lvl1pPr marL="0" indent="0" algn="r">
              <a:buNone/>
              <a:defRPr baseline="0">
                <a:solidFill>
                  <a:schemeClr val="tx1"/>
                </a:solidFill>
              </a:defRPr>
            </a:lvl1pPr>
            <a:lvl2pPr marL="457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967" y="0"/>
            <a:ext cx="1185939" cy="14313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268" y="0"/>
            <a:ext cx="1359059" cy="14313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484" y="5150830"/>
            <a:ext cx="1311801" cy="17096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2"/>
          <a:stretch/>
        </p:blipFill>
        <p:spPr>
          <a:xfrm>
            <a:off x="1170221" y="5150831"/>
            <a:ext cx="1885347" cy="17071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146999" cy="14313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322" y="0"/>
            <a:ext cx="2291645" cy="14313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6" t="6258" r="15000" b="8967"/>
          <a:stretch/>
        </p:blipFill>
        <p:spPr>
          <a:xfrm>
            <a:off x="7170605" y="5148380"/>
            <a:ext cx="1973396" cy="171581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4"/>
          <a:stretch/>
        </p:blipFill>
        <p:spPr>
          <a:xfrm>
            <a:off x="4340281" y="5150830"/>
            <a:ext cx="1858262" cy="170963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807" y="5148366"/>
            <a:ext cx="1311801" cy="173426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50832"/>
            <a:ext cx="1244257" cy="17071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605" y="0"/>
            <a:ext cx="1719072" cy="143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73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5881" y="685817"/>
            <a:ext cx="5791200" cy="3505199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87575-366C-4190-B894-071C0EB77977}" type="datetime2">
              <a:rPr lang="en-US" smtClean="0"/>
              <a:t>Wednesday, February 12, 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001A-E413-F641-AA7A-B229F9D9C8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901" y="40377"/>
            <a:ext cx="1316736" cy="131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89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2510" y="609601"/>
            <a:ext cx="21336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8510" y="685803"/>
            <a:ext cx="5029200" cy="377618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00596-A63C-47E3-BDC1-634DF57DF167}" type="datetime2">
              <a:rPr lang="en-US" smtClean="0"/>
              <a:t>Wednesday, February 12, 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4E650-9DAB-6648-82DF-9FED4D0484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66421" y="5487912"/>
            <a:ext cx="1316736" cy="131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76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642" y="480981"/>
            <a:ext cx="7543800" cy="914400"/>
          </a:xfrm>
        </p:spPr>
        <p:txBody>
          <a:bodyPr/>
          <a:lstStyle>
            <a:lvl1pPr>
              <a:defRPr lang="en-US" smtClean="0">
                <a:solidFill>
                  <a:srgbClr val="1A2D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069136" y="1357489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1590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2491" y="609601"/>
            <a:ext cx="2133600" cy="5181600"/>
          </a:xfrm>
        </p:spPr>
        <p:txBody>
          <a:bodyPr vert="eaVert"/>
          <a:lstStyle>
            <a:lvl1pPr>
              <a:defRPr lang="en-US" smtClean="0">
                <a:solidFill>
                  <a:srgbClr val="1A2D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7545" y="722294"/>
            <a:ext cx="5791200" cy="5068907"/>
          </a:xfrm>
        </p:spPr>
        <p:txBody>
          <a:bodyPr vert="eaVert" anchor="t"/>
          <a:lstStyle>
            <a:lvl1pPr marL="360362" indent="-342900">
              <a:buFont typeface="Arial"/>
              <a:buChar char="•"/>
              <a:defRPr>
                <a:effectLst/>
              </a:defRPr>
            </a:lvl1pPr>
            <a:lvl2pPr marL="639763" indent="-255588">
              <a:buFont typeface="Courier New"/>
              <a:buChar char="o"/>
              <a:defRPr>
                <a:effectLst/>
              </a:defRPr>
            </a:lvl2pPr>
            <a:lvl3pPr marL="1035050" indent="-285750">
              <a:buFont typeface="Arial"/>
              <a:buChar char="•"/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B42CA-9191-4022-B142-39A0B122AF9F}" type="datetime2">
              <a:rPr lang="en-US" smtClean="0"/>
              <a:t>Wednesday, February 12, 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4E650-9DAB-6648-82DF-9FED4D048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1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699265"/>
            <a:ext cx="6096000" cy="3657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77240" y="4900707"/>
            <a:ext cx="6096000" cy="7261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6903702" y="6337301"/>
            <a:ext cx="2133600" cy="304800"/>
          </a:xfr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E42A296E-C9B7-984C-9FAE-3DCFF40A76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901" y="40377"/>
            <a:ext cx="1316736" cy="131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5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7389" y="4451940"/>
            <a:ext cx="3733800" cy="73152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7389" y="1905000"/>
            <a:ext cx="6035040" cy="2350008"/>
          </a:xfrm>
        </p:spPr>
        <p:txBody>
          <a:bodyPr/>
          <a:lstStyle>
            <a:lvl1pPr marL="0" algn="l" defTabSz="914408" rtl="0" eaLnBrk="1" latinLnBrk="0" hangingPunct="1">
              <a:spcBef>
                <a:spcPct val="0"/>
              </a:spcBef>
              <a:buNone/>
              <a:defRPr lang="en-US" sz="5400" b="1" i="0" kern="1200" cap="none" dirty="0" smtClean="0">
                <a:solidFill>
                  <a:srgbClr val="4A66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43F4B-89DE-4169-AFBE-759BA32DA8FB}" type="datetime2">
              <a:rPr lang="en-US" smtClean="0"/>
              <a:t>Wednesday, February 12, 2020</a:t>
            </a:fld>
            <a:endParaRPr lang="en-US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2E2B8-CCF4-2641-97BA-70A0CBC490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901" y="40377"/>
            <a:ext cx="1316736" cy="131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88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84383" y="4692973"/>
            <a:ext cx="7543800" cy="9144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784385" y="1512410"/>
            <a:ext cx="3273552" cy="2574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469416" y="1512410"/>
            <a:ext cx="3273552" cy="25781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8CA6-1C09-4D2C-B8F8-66A7F039B7AC}" type="datetime2">
              <a:rPr lang="en-US" smtClean="0"/>
              <a:t>Wednesday, February 12, 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328183" y="6367465"/>
            <a:ext cx="384176" cy="304800"/>
          </a:xfr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C4DD0045-4A53-0548-8CB9-109DA27AA6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901" y="40377"/>
            <a:ext cx="1316736" cy="131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8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77875" y="1652596"/>
            <a:ext cx="4572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{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00564" y="1652596"/>
            <a:ext cx="4572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1722" y="1795068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5" indent="0">
              <a:buNone/>
              <a:defRPr sz="2000" b="1"/>
            </a:lvl2pPr>
            <a:lvl3pPr marL="914408" indent="0">
              <a:buNone/>
              <a:defRPr sz="1800" b="1"/>
            </a:lvl3pPr>
            <a:lvl4pPr marL="1371611" indent="0">
              <a:buNone/>
              <a:defRPr sz="1600" b="1"/>
            </a:lvl4pPr>
            <a:lvl5pPr marL="1828815" indent="0">
              <a:buNone/>
              <a:defRPr sz="1600" b="1"/>
            </a:lvl5pPr>
            <a:lvl6pPr marL="2286019" indent="0">
              <a:buNone/>
              <a:defRPr sz="1600" b="1"/>
            </a:lvl6pPr>
            <a:lvl7pPr marL="2743223" indent="0">
              <a:buNone/>
              <a:defRPr sz="1600" b="1"/>
            </a:lvl7pPr>
            <a:lvl8pPr marL="3200426" indent="0">
              <a:buNone/>
              <a:defRPr sz="1600" b="1"/>
            </a:lvl8pPr>
            <a:lvl9pPr marL="365763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4770" y="2504692"/>
            <a:ext cx="3276600" cy="2042888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9800" y="1795068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5" indent="0">
              <a:buNone/>
              <a:defRPr sz="2000" b="1"/>
            </a:lvl2pPr>
            <a:lvl3pPr marL="914408" indent="0">
              <a:buNone/>
              <a:defRPr sz="1800" b="1"/>
            </a:lvl3pPr>
            <a:lvl4pPr marL="1371611" indent="0">
              <a:buNone/>
              <a:defRPr sz="1600" b="1"/>
            </a:lvl4pPr>
            <a:lvl5pPr marL="1828815" indent="0">
              <a:buNone/>
              <a:defRPr sz="1600" b="1"/>
            </a:lvl5pPr>
            <a:lvl6pPr marL="2286019" indent="0">
              <a:buNone/>
              <a:defRPr sz="1600" b="1"/>
            </a:lvl6pPr>
            <a:lvl7pPr marL="2743223" indent="0">
              <a:buNone/>
              <a:defRPr sz="1600" b="1"/>
            </a:lvl7pPr>
            <a:lvl8pPr marL="3200426" indent="0">
              <a:buNone/>
              <a:defRPr sz="1600" b="1"/>
            </a:lvl8pPr>
            <a:lvl9pPr marL="365763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9800" y="2504692"/>
            <a:ext cx="3273552" cy="2042888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6DEA8-3CDF-4927-8883-28A88011EEE7}" type="datetime2">
              <a:rPr lang="en-US" smtClean="0"/>
              <a:t>Wednesday, February 12, 2020</a:t>
            </a:fld>
            <a:endParaRPr lang="en-US"/>
          </a:p>
        </p:txBody>
      </p:sp>
      <p:sp>
        <p:nvSpPr>
          <p:cNvPr id="11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8582024" y="6367465"/>
            <a:ext cx="374651" cy="304800"/>
          </a:xfr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B839246A-9C28-D447-A01C-27AF2480A7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901" y="40377"/>
            <a:ext cx="1316736" cy="131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21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7240" y="4086578"/>
            <a:ext cx="75438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083736" y="5014116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901" y="40377"/>
            <a:ext cx="1316736" cy="131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7969-98F5-4510-B2A0-7F18A04633F0}" type="datetime2">
              <a:rPr lang="en-US" smtClean="0"/>
              <a:t>Wednesday, February 12, 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E222D-E418-6E43-95DF-2F3EEF312C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901" y="40377"/>
            <a:ext cx="1316736" cy="131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57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40400" y="1774830"/>
            <a:ext cx="457200" cy="1231106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9902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1" y="752476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5" indent="0">
              <a:buNone/>
              <a:defRPr sz="1200"/>
            </a:lvl2pPr>
            <a:lvl3pPr marL="914408" indent="0">
              <a:buNone/>
              <a:defRPr sz="1000"/>
            </a:lvl3pPr>
            <a:lvl4pPr marL="1371611" indent="0">
              <a:buNone/>
              <a:defRPr sz="900"/>
            </a:lvl4pPr>
            <a:lvl5pPr marL="1828815" indent="0">
              <a:buNone/>
              <a:defRPr sz="900"/>
            </a:lvl5pPr>
            <a:lvl6pPr marL="2286019" indent="0">
              <a:buNone/>
              <a:defRPr sz="900"/>
            </a:lvl6pPr>
            <a:lvl7pPr marL="2743223" indent="0">
              <a:buNone/>
              <a:defRPr sz="900"/>
            </a:lvl7pPr>
            <a:lvl8pPr marL="3200426" indent="0">
              <a:buNone/>
              <a:defRPr sz="900"/>
            </a:lvl8pPr>
            <a:lvl9pPr marL="365763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5E84B-3C65-4DA8-9F2B-8B092D9BCC61}" type="datetime2">
              <a:rPr lang="en-US" smtClean="0"/>
              <a:t>Wednesday, February 12, 2020</a:t>
            </a:fld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A3B7E-D2A6-994E-9FC5-B27FB04DAC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901" y="40377"/>
            <a:ext cx="1316736" cy="131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33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55674" y="3692532"/>
            <a:ext cx="4572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461" y="1397001"/>
            <a:ext cx="7424586" cy="208863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5" indent="0">
              <a:buNone/>
              <a:defRPr sz="2800"/>
            </a:lvl2pPr>
            <a:lvl3pPr marL="914408" indent="0">
              <a:buNone/>
              <a:defRPr sz="2400"/>
            </a:lvl3pPr>
            <a:lvl4pPr marL="1371611" indent="0">
              <a:buNone/>
              <a:defRPr sz="2000"/>
            </a:lvl4pPr>
            <a:lvl5pPr marL="1828815" indent="0">
              <a:buNone/>
              <a:defRPr sz="2000"/>
            </a:lvl5pPr>
            <a:lvl6pPr marL="2286019" indent="0">
              <a:buNone/>
              <a:defRPr sz="2000"/>
            </a:lvl6pPr>
            <a:lvl7pPr marL="2743223" indent="0">
              <a:buNone/>
              <a:defRPr sz="2000"/>
            </a:lvl7pPr>
            <a:lvl8pPr marL="3200426" indent="0">
              <a:buNone/>
              <a:defRPr sz="2000"/>
            </a:lvl8pPr>
            <a:lvl9pPr marL="365763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4284" y="3813464"/>
            <a:ext cx="5029200" cy="720804"/>
          </a:xfrm>
        </p:spPr>
        <p:txBody>
          <a:bodyPr/>
          <a:lstStyle>
            <a:lvl1pPr marL="0" indent="0">
              <a:buNone/>
              <a:defRPr sz="1600" baseline="0"/>
            </a:lvl1pPr>
            <a:lvl2pPr marL="457205" indent="0">
              <a:buNone/>
              <a:defRPr sz="1200"/>
            </a:lvl2pPr>
            <a:lvl3pPr marL="914408" indent="0">
              <a:buNone/>
              <a:defRPr sz="1000"/>
            </a:lvl3pPr>
            <a:lvl4pPr marL="1371611" indent="0">
              <a:buNone/>
              <a:defRPr sz="900"/>
            </a:lvl4pPr>
            <a:lvl5pPr marL="1828815" indent="0">
              <a:buNone/>
              <a:defRPr sz="900"/>
            </a:lvl5pPr>
            <a:lvl6pPr marL="2286019" indent="0">
              <a:buNone/>
              <a:defRPr sz="900"/>
            </a:lvl6pPr>
            <a:lvl7pPr marL="2743223" indent="0">
              <a:buNone/>
              <a:defRPr sz="900"/>
            </a:lvl7pPr>
            <a:lvl8pPr marL="3200426" indent="0">
              <a:buNone/>
              <a:defRPr sz="900"/>
            </a:lvl8pPr>
            <a:lvl9pPr marL="365763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19A59-6D7F-4B7F-BC0E-88ACDC574284}" type="datetime2">
              <a:rPr lang="en-US" smtClean="0"/>
              <a:t>Wednesday, February 12, 2020</a:t>
            </a:fld>
            <a:endParaRPr lang="en-US"/>
          </a:p>
        </p:txBody>
      </p:sp>
      <p:sp>
        <p:nvSpPr>
          <p:cNvPr id="8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74230-1CF3-9046-B3A8-C71267275B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901" y="40377"/>
            <a:ext cx="1316736" cy="131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46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18" dirty="0"/>
          </a:p>
        </p:txBody>
      </p:sp>
      <p:sp>
        <p:nvSpPr>
          <p:cNvPr id="8" name="Oval 7"/>
          <p:cNvSpPr/>
          <p:nvPr/>
        </p:nvSpPr>
        <p:spPr>
          <a:xfrm rot="19724275">
            <a:off x="1373223" y="1038456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18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1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1" y="61547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alpha val="60000"/>
                  </a:schemeClr>
                </a:solidFill>
                <a:effectLst/>
                <a:latin typeface="Calibri"/>
                <a:ea typeface="+mn-ea"/>
                <a:cs typeface="Calibri"/>
              </a:defRPr>
            </a:lvl1pPr>
          </a:lstStyle>
          <a:p>
            <a:pPr>
              <a:defRPr/>
            </a:pPr>
            <a:fld id="{E4949BE4-1A12-4340-8ECF-C346C1DAC8A5}" type="datetime2">
              <a:rPr lang="en-US" smtClean="0"/>
              <a:t>Wednesday, February 12,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4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alpha val="60000"/>
                  </a:schemeClr>
                </a:solidFill>
                <a:effectLst/>
                <a:latin typeface="Calibri"/>
                <a:ea typeface="+mn-ea"/>
                <a:cs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6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b="0" i="0">
                <a:solidFill>
                  <a:schemeClr val="tx1">
                    <a:alpha val="60000"/>
                  </a:schemeClr>
                </a:solidFill>
                <a:effectLst/>
                <a:latin typeface="Calibri"/>
                <a:ea typeface="+mn-ea"/>
                <a:cs typeface="Calibri"/>
              </a:defRPr>
            </a:lvl1pPr>
          </a:lstStyle>
          <a:p>
            <a:pPr>
              <a:defRPr/>
            </a:pPr>
            <a:fld id="{B839246A-9C28-D447-A01C-27AF2480A7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244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32" r:id="rId12"/>
    <p:sldLayoutId id="2147484037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900" b="1" kern="1200">
          <a:solidFill>
            <a:srgbClr val="4A66A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/>
          <a:ea typeface="ＭＳ Ｐゴシック" charset="0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900" b="1">
          <a:solidFill>
            <a:srgbClr val="4A66AC"/>
          </a:solidFill>
          <a:latin typeface="Calibri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900" b="1">
          <a:solidFill>
            <a:srgbClr val="4A66AC"/>
          </a:solidFill>
          <a:latin typeface="Calibri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900" b="1">
          <a:solidFill>
            <a:srgbClr val="4A66AC"/>
          </a:solidFill>
          <a:latin typeface="Calibri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900" b="1">
          <a:solidFill>
            <a:srgbClr val="4A66AC"/>
          </a:solidFill>
          <a:latin typeface="Calibri" charset="0"/>
          <a:ea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3" indent="-255591" algn="l" rtl="0" eaLnBrk="1" fontAlgn="base" hangingPunct="1">
        <a:spcBef>
          <a:spcPct val="20000"/>
        </a:spcBef>
        <a:spcAft>
          <a:spcPct val="0"/>
        </a:spcAft>
        <a:buSzPct val="60000"/>
        <a:buFont typeface="Wingdings" charset="0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/>
          <a:ea typeface="ＭＳ Ｐゴシック" charset="0"/>
          <a:cs typeface="Calibri"/>
        </a:defRPr>
      </a:lvl1pPr>
      <a:lvl2pPr marL="639768" indent="-255591" algn="l" rtl="0" eaLnBrk="1" fontAlgn="base" hangingPunct="1">
        <a:spcBef>
          <a:spcPct val="20000"/>
        </a:spcBef>
        <a:spcAft>
          <a:spcPct val="0"/>
        </a:spcAft>
        <a:buSzPct val="60000"/>
        <a:buFont typeface="Wingdings" charset="0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/>
          <a:ea typeface="ＭＳ Ｐゴシック" charset="0"/>
          <a:cs typeface="Calibri"/>
        </a:defRPr>
      </a:lvl2pPr>
      <a:lvl3pPr marL="1004897" indent="-255591" algn="l" rtl="0" eaLnBrk="1" fontAlgn="base" hangingPunct="1">
        <a:spcBef>
          <a:spcPct val="20000"/>
        </a:spcBef>
        <a:spcAft>
          <a:spcPct val="0"/>
        </a:spcAft>
        <a:buSzPct val="60000"/>
        <a:buFont typeface="Wingdings" charset="0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/>
          <a:ea typeface="ＭＳ Ｐゴシック" charset="0"/>
          <a:cs typeface="Calibri"/>
        </a:defRPr>
      </a:lvl3pPr>
      <a:lvl4pPr marL="1371611" indent="-255591" algn="l" rtl="0" eaLnBrk="1" fontAlgn="base" hangingPunct="1">
        <a:spcBef>
          <a:spcPct val="20000"/>
        </a:spcBef>
        <a:spcAft>
          <a:spcPct val="0"/>
        </a:spcAft>
        <a:buSzPct val="60000"/>
        <a:buFont typeface="Wingdings" charset="0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/>
          <a:ea typeface="ＭＳ Ｐゴシック" charset="0"/>
          <a:cs typeface="Calibri"/>
        </a:defRPr>
      </a:lvl4pPr>
      <a:lvl5pPr marL="1644664" indent="-255591" algn="l" rtl="0" eaLnBrk="1" fontAlgn="base" hangingPunct="1">
        <a:spcBef>
          <a:spcPct val="20000"/>
        </a:spcBef>
        <a:spcAft>
          <a:spcPct val="0"/>
        </a:spcAft>
        <a:buSzPct val="60000"/>
        <a:buFont typeface="Wingdings" charset="0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/>
          <a:ea typeface="ＭＳ Ｐゴシック" charset="0"/>
          <a:cs typeface="Calibri"/>
        </a:defRPr>
      </a:lvl5pPr>
      <a:lvl6pPr marL="1965976" indent="-256034" algn="l" defTabSz="914408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98" indent="-256034" algn="l" defTabSz="914408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20" indent="-256034" algn="l" defTabSz="914408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64" indent="-256034" algn="l" defTabSz="914408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5" algn="l" defTabSz="9144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8" algn="l" defTabSz="9144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1" algn="l" defTabSz="9144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5" algn="l" defTabSz="9144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9" algn="l" defTabSz="9144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23" algn="l" defTabSz="9144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6" algn="l" defTabSz="9144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30" algn="l" defTabSz="9144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920" y="2698750"/>
            <a:ext cx="8682160" cy="7302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>
                <a:solidFill>
                  <a:srgbClr val="1B48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2019-20 ASSESSMENT UPDATE</a:t>
            </a:r>
          </a:p>
        </p:txBody>
      </p:sp>
      <p:sp>
        <p:nvSpPr>
          <p:cNvPr id="13315" name="Subtitle 2"/>
          <p:cNvSpPr txBox="1">
            <a:spLocks/>
          </p:cNvSpPr>
          <p:nvPr/>
        </p:nvSpPr>
        <p:spPr bwMode="auto">
          <a:xfrm>
            <a:off x="1369280" y="3674989"/>
            <a:ext cx="7543800" cy="62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20000"/>
              </a:spcBef>
              <a:buSzPct val="60000"/>
              <a:buFont typeface="Wingdings" charset="0"/>
              <a:buNone/>
            </a:pPr>
            <a:endParaRPr lang="en-US" sz="1800" dirty="0">
              <a:latin typeface="Calibri" charset="0"/>
              <a:cs typeface="Calibri" charset="0"/>
            </a:endParaRPr>
          </a:p>
          <a:p>
            <a:pPr algn="r" eaLnBrk="1" hangingPunct="1">
              <a:spcBef>
                <a:spcPct val="20000"/>
              </a:spcBef>
              <a:buSzPct val="60000"/>
              <a:buFont typeface="Wingdings" charset="0"/>
              <a:buNone/>
            </a:pPr>
            <a:r>
              <a:rPr lang="en-US" sz="2000" b="1" dirty="0">
                <a:latin typeface="Calibri" charset="0"/>
                <a:cs typeface="Calibri" charset="0"/>
              </a:rPr>
              <a:t>Cheryl VanNoy</a:t>
            </a:r>
          </a:p>
          <a:p>
            <a:pPr algn="r" eaLnBrk="1" hangingPunct="1">
              <a:spcBef>
                <a:spcPct val="20000"/>
              </a:spcBef>
              <a:buSzPct val="60000"/>
              <a:buFont typeface="Wingdings" charset="0"/>
              <a:buNone/>
            </a:pPr>
            <a:r>
              <a:rPr lang="en-US" sz="2000" b="1" dirty="0">
                <a:latin typeface="Calibri" charset="0"/>
                <a:cs typeface="Calibri" charset="0"/>
              </a:rPr>
              <a:t>Accountability/Assessment &amp; Technology Services</a:t>
            </a:r>
          </a:p>
          <a:p>
            <a:pPr algn="r" eaLnBrk="1" hangingPunct="1">
              <a:spcBef>
                <a:spcPct val="20000"/>
              </a:spcBef>
              <a:buSzPct val="60000"/>
              <a:buFont typeface="Wingdings" charset="0"/>
              <a:buNone/>
            </a:pPr>
            <a:r>
              <a:rPr lang="en-US" sz="2000" b="1" dirty="0">
                <a:latin typeface="Calibri" charset="0"/>
                <a:cs typeface="Calibri" charset="0"/>
              </a:rPr>
              <a:t>February 11,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3066" y="1732502"/>
            <a:ext cx="7548880" cy="25863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Types of Assessments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do Assessments Tell 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Upcoming Assessment Windows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5" y="345787"/>
            <a:ext cx="7813040" cy="726141"/>
          </a:xfrm>
        </p:spPr>
        <p:txBody>
          <a:bodyPr/>
          <a:lstStyle/>
          <a:p>
            <a:r>
              <a:rPr lang="en-US" sz="4700" dirty="0">
                <a:solidFill>
                  <a:srgbClr val="1B48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ASSESSMENT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047213" y="6306024"/>
            <a:ext cx="2832100" cy="304800"/>
          </a:xfrm>
        </p:spPr>
        <p:txBody>
          <a:bodyPr/>
          <a:lstStyle/>
          <a:p>
            <a:pPr algn="r">
              <a:defRPr/>
            </a:pPr>
            <a:fld id="{E42A296E-C9B7-984C-9FAE-3DCFF40A7616}" type="slidenum">
              <a:rPr lang="en-US" smtClean="0"/>
              <a:pPr algn="r"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60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8595360" y="6258570"/>
            <a:ext cx="296337" cy="239936"/>
          </a:xfrm>
        </p:spPr>
        <p:txBody>
          <a:bodyPr/>
          <a:lstStyle/>
          <a:p>
            <a:pPr algn="r">
              <a:defRPr/>
            </a:pPr>
            <a:fld id="{E42A296E-C9B7-984C-9FAE-3DCFF40A7616}" type="slidenum">
              <a:rPr lang="en-US" sz="1400" smtClean="0">
                <a:solidFill>
                  <a:srgbClr val="252525">
                    <a:alpha val="60000"/>
                  </a:srgbClr>
                </a:solidFill>
              </a:rPr>
              <a:pPr algn="r">
                <a:defRPr/>
              </a:pPr>
              <a:t>3</a:t>
            </a:fld>
            <a:endParaRPr lang="en-US" sz="1400" dirty="0">
              <a:solidFill>
                <a:srgbClr val="252525">
                  <a:alpha val="60000"/>
                </a:srgb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025F52D-E844-4428-8C08-0006996C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212" y="1085003"/>
            <a:ext cx="7885146" cy="507251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b="1" dirty="0">
                <a:effectLst/>
              </a:rPr>
              <a:t>STAR – Reading &amp; Math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Given three times a year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August, December, April (SB 319)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Provides grade level equivalency information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Provides student growth percentile results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dirty="0">
                <a:effectLst/>
              </a:rPr>
              <a:t>Scantron Performance Series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Given twice a year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Is adaptive – depending on the answer, the questions get harder or easier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Provides feedback on student growth from September to March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dirty="0">
                <a:effectLst/>
              </a:rPr>
              <a:t>Scantron Achievement Series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Given multiple times during the year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Reports are aligned to the standards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Provides an “evidence of impact” proof 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</a:rPr>
              <a:t>Aligned to the pacing guide – to assess after teaching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4A4424A5-750E-469D-A473-9AEFE9A12639}"/>
              </a:ext>
            </a:extLst>
          </p:cNvPr>
          <p:cNvSpPr txBox="1">
            <a:spLocks/>
          </p:cNvSpPr>
          <p:nvPr/>
        </p:nvSpPr>
        <p:spPr>
          <a:xfrm>
            <a:off x="0" y="358862"/>
            <a:ext cx="7813040" cy="7261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 kern="1200">
                <a:solidFill>
                  <a:srgbClr val="4A66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 charset="0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>
                <a:solidFill>
                  <a:srgbClr val="1B489B"/>
                </a:solidFill>
                <a:latin typeface="Calibri" panose="020F0502020204030204" pitchFamily="34" charset="0"/>
                <a:ea typeface="+mj-ea"/>
                <a:cs typeface="+mj-cs"/>
              </a:rPr>
              <a:t>TYPES OF ASSESSMENTS - LOCAL</a:t>
            </a:r>
          </a:p>
        </p:txBody>
      </p:sp>
    </p:spTree>
    <p:extLst>
      <p:ext uri="{BB962C8B-B14F-4D97-AF65-F5344CB8AC3E}">
        <p14:creationId xmlns:p14="http://schemas.microsoft.com/office/powerpoint/2010/main" val="423638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8595360" y="6258570"/>
            <a:ext cx="296337" cy="239936"/>
          </a:xfrm>
        </p:spPr>
        <p:txBody>
          <a:bodyPr/>
          <a:lstStyle/>
          <a:p>
            <a:pPr algn="r">
              <a:defRPr/>
            </a:pPr>
            <a:fld id="{E42A296E-C9B7-984C-9FAE-3DCFF40A7616}" type="slidenum">
              <a:rPr lang="en-US" sz="1400" smtClean="0">
                <a:solidFill>
                  <a:srgbClr val="252525">
                    <a:alpha val="60000"/>
                  </a:srgbClr>
                </a:solidFill>
              </a:rPr>
              <a:pPr algn="r">
                <a:defRPr/>
              </a:pPr>
              <a:t>4</a:t>
            </a:fld>
            <a:endParaRPr lang="en-US" sz="1400" dirty="0">
              <a:solidFill>
                <a:srgbClr val="252525">
                  <a:alpha val="60000"/>
                </a:srgb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025F52D-E844-4428-8C08-0006996C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4" y="1605270"/>
            <a:ext cx="7885146" cy="36575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</a:rPr>
              <a:t>ACT – given to every 11</a:t>
            </a:r>
            <a:r>
              <a:rPr lang="en-US" sz="2400" baseline="30000" dirty="0">
                <a:effectLst/>
              </a:rPr>
              <a:t>th</a:t>
            </a:r>
            <a:r>
              <a:rPr lang="en-US" sz="2400" dirty="0">
                <a:effectLst/>
              </a:rPr>
              <a:t> grade student annually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</a:rPr>
              <a:t>International Baccalaureate Assessments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</a:rPr>
              <a:t>Advanced Placement Assessments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</a:rPr>
              <a:t>MSIP expectations are aligned to these assessments</a:t>
            </a:r>
          </a:p>
          <a:p>
            <a:endParaRPr lang="en-US" sz="2400" dirty="0">
              <a:effectLst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4A4424A5-750E-469D-A473-9AEFE9A12639}"/>
              </a:ext>
            </a:extLst>
          </p:cNvPr>
          <p:cNvSpPr txBox="1">
            <a:spLocks/>
          </p:cNvSpPr>
          <p:nvPr/>
        </p:nvSpPr>
        <p:spPr>
          <a:xfrm>
            <a:off x="0" y="435864"/>
            <a:ext cx="7813040" cy="7261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 kern="1200">
                <a:solidFill>
                  <a:srgbClr val="4A66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 charset="0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>
                <a:solidFill>
                  <a:srgbClr val="1B489B"/>
                </a:solidFill>
                <a:latin typeface="Calibri" panose="020F0502020204030204" pitchFamily="34" charset="0"/>
                <a:ea typeface="+mj-ea"/>
                <a:cs typeface="+mj-cs"/>
              </a:rPr>
              <a:t>TYPES OF ASSESSMENTS - LOCAL</a:t>
            </a:r>
          </a:p>
        </p:txBody>
      </p:sp>
    </p:spTree>
    <p:extLst>
      <p:ext uri="{BB962C8B-B14F-4D97-AF65-F5344CB8AC3E}">
        <p14:creationId xmlns:p14="http://schemas.microsoft.com/office/powerpoint/2010/main" val="1137179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8595360" y="6258570"/>
            <a:ext cx="296337" cy="239936"/>
          </a:xfrm>
        </p:spPr>
        <p:txBody>
          <a:bodyPr/>
          <a:lstStyle/>
          <a:p>
            <a:pPr algn="r">
              <a:defRPr/>
            </a:pPr>
            <a:fld id="{E42A296E-C9B7-984C-9FAE-3DCFF40A7616}" type="slidenum">
              <a:rPr lang="en-US" sz="1400" smtClean="0">
                <a:solidFill>
                  <a:srgbClr val="252525">
                    <a:alpha val="60000"/>
                  </a:srgbClr>
                </a:solidFill>
              </a:rPr>
              <a:pPr algn="r">
                <a:defRPr/>
              </a:pPr>
              <a:t>5</a:t>
            </a:fld>
            <a:endParaRPr lang="en-US" sz="1400" dirty="0">
              <a:solidFill>
                <a:srgbClr val="252525">
                  <a:alpha val="60000"/>
                </a:srgb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025F52D-E844-4428-8C08-0006996C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298" y="1155033"/>
            <a:ext cx="8534399" cy="51035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effectLst/>
              </a:rPr>
              <a:t>WIDA – Access for ESOL students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effectLst/>
              </a:rPr>
              <a:t>Missouri Assessment Program (MAP) Assessment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>
                <a:effectLst/>
              </a:rPr>
              <a:t>Given in 3</a:t>
            </a:r>
            <a:r>
              <a:rPr lang="en-US" sz="2800" baseline="30000" dirty="0">
                <a:effectLst/>
              </a:rPr>
              <a:t>rd</a:t>
            </a:r>
            <a:r>
              <a:rPr lang="en-US" sz="2800" dirty="0">
                <a:effectLst/>
              </a:rPr>
              <a:t> through 8</a:t>
            </a:r>
            <a:r>
              <a:rPr lang="en-US" sz="2800" baseline="30000" dirty="0">
                <a:effectLst/>
              </a:rPr>
              <a:t>th</a:t>
            </a:r>
            <a:r>
              <a:rPr lang="en-US" sz="2800" dirty="0">
                <a:effectLst/>
              </a:rPr>
              <a:t> grades – annually	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>
                <a:effectLst/>
              </a:rPr>
              <a:t>ELA, Math &amp; Science (5</a:t>
            </a:r>
            <a:r>
              <a:rPr lang="en-US" sz="2800" baseline="30000" dirty="0">
                <a:effectLst/>
              </a:rPr>
              <a:t>th</a:t>
            </a:r>
            <a:r>
              <a:rPr lang="en-US" sz="2800" dirty="0">
                <a:effectLst/>
              </a:rPr>
              <a:t> and 8</a:t>
            </a:r>
            <a:r>
              <a:rPr lang="en-US" sz="2800" baseline="30000" dirty="0">
                <a:effectLst/>
              </a:rPr>
              <a:t>th</a:t>
            </a:r>
            <a:r>
              <a:rPr lang="en-US" sz="2800" dirty="0">
                <a:effectLst/>
              </a:rPr>
              <a:t> only)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effectLst/>
              </a:rPr>
              <a:t>End of Course Assessment (EOC)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>
                <a:effectLst/>
              </a:rPr>
              <a:t>High School courses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600" dirty="0">
                <a:effectLst/>
              </a:rPr>
              <a:t>Requirement to be assessed once in: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700" dirty="0">
                <a:effectLst/>
              </a:rPr>
              <a:t>Algebra I, English II, Biology, Government</a:t>
            </a:r>
          </a:p>
          <a:p>
            <a:pPr lvl="3">
              <a:buFont typeface="Wingdings" panose="05000000000000000000" pitchFamily="2" charset="2"/>
              <a:buChar char="q"/>
            </a:pPr>
            <a:endParaRPr lang="en-US" sz="2700" dirty="0"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effectLst/>
              </a:rPr>
              <a:t>All part of the Missouri School Improvement Program (MSIP) for accreditation; along with Federal requirements</a:t>
            </a:r>
            <a:endParaRPr lang="en-US" sz="2800" dirty="0">
              <a:effectLst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4A4424A5-750E-469D-A473-9AEFE9A12639}"/>
              </a:ext>
            </a:extLst>
          </p:cNvPr>
          <p:cNvSpPr txBox="1">
            <a:spLocks/>
          </p:cNvSpPr>
          <p:nvPr/>
        </p:nvSpPr>
        <p:spPr>
          <a:xfrm>
            <a:off x="104626" y="358862"/>
            <a:ext cx="7813040" cy="7261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 kern="1200">
                <a:solidFill>
                  <a:srgbClr val="4A66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 charset="0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900" b="1">
                <a:solidFill>
                  <a:srgbClr val="4A66AC"/>
                </a:solidFill>
                <a:latin typeface="Calibri" charset="0"/>
                <a:ea typeface="ＭＳ Ｐゴシック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>
                <a:solidFill>
                  <a:srgbClr val="1B489B"/>
                </a:solidFill>
                <a:latin typeface="Calibri" panose="020F0502020204030204" pitchFamily="34" charset="0"/>
                <a:ea typeface="+mj-ea"/>
                <a:cs typeface="+mj-cs"/>
              </a:rPr>
              <a:t>TYPES OF ASSESSMENTS - STATE</a:t>
            </a:r>
          </a:p>
        </p:txBody>
      </p:sp>
    </p:spTree>
    <p:extLst>
      <p:ext uri="{BB962C8B-B14F-4D97-AF65-F5344CB8AC3E}">
        <p14:creationId xmlns:p14="http://schemas.microsoft.com/office/powerpoint/2010/main" val="112606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7260" y="1161348"/>
            <a:ext cx="7094856" cy="544606"/>
          </a:xfrm>
        </p:spPr>
        <p:txBody>
          <a:bodyPr/>
          <a:lstStyle/>
          <a:p>
            <a:r>
              <a:rPr lang="en-US" sz="4800" dirty="0">
                <a:solidFill>
                  <a:srgbClr val="1B489B"/>
                </a:solidFill>
              </a:rPr>
              <a:t>UPCOMING ASSESSMENT WINDOWS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8595360" y="6258570"/>
            <a:ext cx="296337" cy="239936"/>
          </a:xfrm>
        </p:spPr>
        <p:txBody>
          <a:bodyPr/>
          <a:lstStyle/>
          <a:p>
            <a:pPr algn="r">
              <a:defRPr/>
            </a:pPr>
            <a:fld id="{E42A296E-C9B7-984C-9FAE-3DCFF40A7616}" type="slidenum">
              <a:rPr lang="en-US" sz="1400" smtClean="0">
                <a:solidFill>
                  <a:srgbClr val="252525">
                    <a:alpha val="60000"/>
                  </a:srgbClr>
                </a:solidFill>
              </a:rPr>
              <a:pPr algn="r">
                <a:defRPr/>
              </a:pPr>
              <a:t>6</a:t>
            </a:fld>
            <a:endParaRPr lang="en-US" sz="1400" dirty="0">
              <a:solidFill>
                <a:srgbClr val="252525">
                  <a:alpha val="60000"/>
                </a:srgbClr>
              </a:solidFill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D32F757-565D-4683-8D23-E56B799A12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723488"/>
              </p:ext>
            </p:extLst>
          </p:nvPr>
        </p:nvGraphicFramePr>
        <p:xfrm>
          <a:off x="874876" y="2066221"/>
          <a:ext cx="7460601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6867">
                  <a:extLst>
                    <a:ext uri="{9D8B030D-6E8A-4147-A177-3AD203B41FA5}">
                      <a16:colId xmlns:a16="http://schemas.microsoft.com/office/drawing/2014/main" val="3656596171"/>
                    </a:ext>
                  </a:extLst>
                </a:gridCol>
                <a:gridCol w="2654047">
                  <a:extLst>
                    <a:ext uri="{9D8B030D-6E8A-4147-A177-3AD203B41FA5}">
                      <a16:colId xmlns:a16="http://schemas.microsoft.com/office/drawing/2014/main" val="4268748219"/>
                    </a:ext>
                  </a:extLst>
                </a:gridCol>
                <a:gridCol w="2319687">
                  <a:extLst>
                    <a:ext uri="{9D8B030D-6E8A-4147-A177-3AD203B41FA5}">
                      <a16:colId xmlns:a16="http://schemas.microsoft.com/office/drawing/2014/main" val="15894012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46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Month of 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ESOL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819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CFA - ELA</a:t>
                      </a:r>
                    </a:p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CFA - Math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31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grade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26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Government Pre EOC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12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Government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2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 II Pre EOC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26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 II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829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Biology Pre EOC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– March 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Biology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17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Algebra Pre EOC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April 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Algebra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326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459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7251" y="1055470"/>
            <a:ext cx="7014489" cy="544606"/>
          </a:xfrm>
        </p:spPr>
        <p:txBody>
          <a:bodyPr/>
          <a:lstStyle/>
          <a:p>
            <a:r>
              <a:rPr lang="en-US" sz="4800" dirty="0">
                <a:solidFill>
                  <a:srgbClr val="1B489B"/>
                </a:solidFill>
              </a:rPr>
              <a:t>UPCOMING ASSESSMENT WINDOWS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8595360" y="6258570"/>
            <a:ext cx="296337" cy="239936"/>
          </a:xfrm>
        </p:spPr>
        <p:txBody>
          <a:bodyPr/>
          <a:lstStyle/>
          <a:p>
            <a:pPr algn="r">
              <a:defRPr/>
            </a:pPr>
            <a:fld id="{E42A296E-C9B7-984C-9FAE-3DCFF40A7616}" type="slidenum">
              <a:rPr lang="en-US" sz="1400" smtClean="0">
                <a:solidFill>
                  <a:srgbClr val="252525">
                    <a:alpha val="60000"/>
                  </a:srgbClr>
                </a:solidFill>
              </a:rPr>
              <a:pPr algn="r">
                <a:defRPr/>
              </a:pPr>
              <a:t>7</a:t>
            </a:fld>
            <a:endParaRPr lang="en-US" sz="1400" dirty="0">
              <a:solidFill>
                <a:srgbClr val="252525">
                  <a:alpha val="60000"/>
                </a:srgbClr>
              </a:solidFill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D32F757-565D-4683-8D23-E56B799A12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135471"/>
              </p:ext>
            </p:extLst>
          </p:nvPr>
        </p:nvGraphicFramePr>
        <p:xfrm>
          <a:off x="417251" y="1667453"/>
          <a:ext cx="8474445" cy="440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815">
                  <a:extLst>
                    <a:ext uri="{9D8B030D-6E8A-4147-A177-3AD203B41FA5}">
                      <a16:colId xmlns:a16="http://schemas.microsoft.com/office/drawing/2014/main" val="3656596171"/>
                    </a:ext>
                  </a:extLst>
                </a:gridCol>
                <a:gridCol w="2824815">
                  <a:extLst>
                    <a:ext uri="{9D8B030D-6E8A-4147-A177-3AD203B41FA5}">
                      <a16:colId xmlns:a16="http://schemas.microsoft.com/office/drawing/2014/main" val="4268748219"/>
                    </a:ext>
                  </a:extLst>
                </a:gridCol>
                <a:gridCol w="2824815">
                  <a:extLst>
                    <a:ext uri="{9D8B030D-6E8A-4147-A177-3AD203B41FA5}">
                      <a16:colId xmlns:a16="http://schemas.microsoft.com/office/drawing/2014/main" val="15894012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46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Scantron Performance Series #2</a:t>
                      </a:r>
                    </a:p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Reading, Language Arts, Math,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grade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819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grade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2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24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Others test later in May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829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Government EOC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15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Government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11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 II EOC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24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 II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979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MAP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20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27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&amp; 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grade students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17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Biology EOC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May 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Biology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461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MAP 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May 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grade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326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Algebra EOC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15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Algebra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649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223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469364" y="6039708"/>
            <a:ext cx="2133600" cy="304800"/>
          </a:xfrm>
        </p:spPr>
        <p:txBody>
          <a:bodyPr/>
          <a:lstStyle/>
          <a:p>
            <a:pPr algn="r">
              <a:defRPr/>
            </a:pPr>
            <a:fld id="{D75E222D-E418-6E43-95DF-2F3EEF312C09}" type="slidenum">
              <a:rPr lang="en-US" sz="1200" smtClean="0"/>
              <a:pPr algn="r">
                <a:defRPr/>
              </a:pPr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03094" y="2483708"/>
            <a:ext cx="6524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1B48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059525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PS PPT Template 2">
  <a:themeElements>
    <a:clrScheme name="Custom 3">
      <a:dk1>
        <a:srgbClr val="FFFFFF"/>
      </a:dk1>
      <a:lt1>
        <a:srgbClr val="252525"/>
      </a:lt1>
      <a:dk2>
        <a:srgbClr val="FFFFFF"/>
      </a:dk2>
      <a:lt2>
        <a:srgbClr val="FFFFFF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PS PPT Template 2" id="{7EFEF319-5664-44A8-B766-C2F07267F034}" vid="{19FDE6FE-6B0D-4AEE-9B41-D6242B7A284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CD8E9E43E5D847BB294017E6BA12D7" ma:contentTypeVersion="17" ma:contentTypeDescription="Create a new document." ma:contentTypeScope="" ma:versionID="50d41c488da861a64ef186c9ab03b9be">
  <xsd:schema xmlns:xsd="http://www.w3.org/2001/XMLSchema" xmlns:xs="http://www.w3.org/2001/XMLSchema" xmlns:p="http://schemas.microsoft.com/office/2006/metadata/properties" xmlns:ns1="http://schemas.microsoft.com/sharepoint/v3" xmlns:ns3="f4e06f8e-b6d5-4580-bb11-1baa58484dd1" xmlns:ns4="818b8364-1a07-4fb3-b4cd-1de80c5fb6e9" targetNamespace="http://schemas.microsoft.com/office/2006/metadata/properties" ma:root="true" ma:fieldsID="f499816c238acaed3e601930b47a53c4" ns1:_="" ns3:_="" ns4:_="">
    <xsd:import namespace="http://schemas.microsoft.com/sharepoint/v3"/>
    <xsd:import namespace="f4e06f8e-b6d5-4580-bb11-1baa58484dd1"/>
    <xsd:import namespace="818b8364-1a07-4fb3-b4cd-1de80c5fb6e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e06f8e-b6d5-4580-bb11-1baa58484d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b8364-1a07-4fb3-b4cd-1de80c5fb6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86BD35-77DC-424C-8E4A-3446C18203AC}">
  <ds:schemaRefs>
    <ds:schemaRef ds:uri="http://schemas.microsoft.com/office/2006/documentManagement/types"/>
    <ds:schemaRef ds:uri="http://purl.org/dc/terms/"/>
    <ds:schemaRef ds:uri="http://schemas.microsoft.com/sharepoint/v3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4e06f8e-b6d5-4580-bb11-1baa58484dd1"/>
    <ds:schemaRef ds:uri="http://schemas.microsoft.com/office/infopath/2007/PartnerControls"/>
    <ds:schemaRef ds:uri="818b8364-1a07-4fb3-b4cd-1de80c5fb6e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5B3F48-F925-49F7-8634-032E094F47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AE23EE-4B36-4609-A6E9-727C367A7E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4e06f8e-b6d5-4580-bb11-1baa58484dd1"/>
    <ds:schemaRef ds:uri="818b8364-1a07-4fb3-b4cd-1de80c5fb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SLPS PPT Template 2</Template>
  <TotalTime>2208</TotalTime>
  <Words>462</Words>
  <Application>Microsoft Office PowerPoint</Application>
  <PresentationFormat>On-screen Show (4:3)</PresentationFormat>
  <Paragraphs>205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Courier New</vt:lpstr>
      <vt:lpstr>Palatino Linotype</vt:lpstr>
      <vt:lpstr>Wingdings</vt:lpstr>
      <vt:lpstr>SLPS PPT Template 2</vt:lpstr>
      <vt:lpstr>2019-20 ASSESSMENT UPDATE</vt:lpstr>
      <vt:lpstr>ASSESSMENT UPDATE</vt:lpstr>
      <vt:lpstr>PowerPoint Presentation</vt:lpstr>
      <vt:lpstr>PowerPoint Presentation</vt:lpstr>
      <vt:lpstr>PowerPoint Presentation</vt:lpstr>
      <vt:lpstr>UPCOMING ASSESSMENT WINDOWS</vt:lpstr>
      <vt:lpstr>UPCOMING ASSESSMENT WINDOWS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SCHOOL REPORT</dc:title>
  <dc:creator>Adams, Kelvin</dc:creator>
  <cp:lastModifiedBy>Brookings, Jerranetta M.</cp:lastModifiedBy>
  <cp:revision>136</cp:revision>
  <cp:lastPrinted>2020-01-27T19:23:54Z</cp:lastPrinted>
  <dcterms:modified xsi:type="dcterms:W3CDTF">2020-02-12T22:42:59Z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0x0101003ACD8E9E43E5D847BB294017E6BA12D7</vt:lpwstr>
  </property>
</Properties>
</file>